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6" r:id="rId11"/>
    <p:sldId id="264" r:id="rId12"/>
    <p:sldId id="265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737"/>
  </p:normalViewPr>
  <p:slideViewPr>
    <p:cSldViewPr snapToGrid="0">
      <p:cViewPr varScale="1">
        <p:scale>
          <a:sx n="128" d="100"/>
          <a:sy n="128" d="100"/>
        </p:scale>
        <p:origin x="1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E4103-E53B-7A47-9152-FA7926688819}" type="datetimeFigureOut">
              <a:rPr lang="en-US" smtClean="0"/>
              <a:t>9/21/22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A38D7F-178E-8342-BFBB-EEB0F87C8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26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rephrase the hypothesis in terms of RMSF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36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 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80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</a:t>
            </a:r>
          </a:p>
          <a:p>
            <a:r>
              <a:rPr lang="en-US" dirty="0">
                <a:sym typeface="Wingdings" pitchFamily="2" charset="2"/>
              </a:rPr>
              <a:t>Greater flexibility of non-ligand-lining residues is inconsistent with published work analyzing PDB structure flexibility based on b-factors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51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841A-66E5-AB39-180C-2ADDF98AA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CA6A7D-05E7-2BE7-77BD-312A917F58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2A6B9-5168-0B8E-AD27-4228DE50E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2336A-2D2F-C08A-6057-4227CE47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25037-8FD8-DB7C-6B67-D78873F98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60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598CB-3BC9-41A8-6B93-0D34CE8C6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1C878-0C0A-D41C-045A-70614B267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F2385-6360-0A08-5E75-D13CB857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FDE58-6EE5-FB74-B7D6-7C67F3F0B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E785-573D-384B-6F83-DE3095593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25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0099C9-9DCF-2EBC-A276-70A3F9B8F6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7297B-9344-DC86-50B0-4484D75E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54662-B8D6-EA7A-9132-7BB941723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56D9F-53EB-53F9-C4B0-EFBFB0E04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EA02C-3389-359B-D946-E87BA70D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67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A68B-7E8C-512C-2D4D-D1D1DBB5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8736B-68B3-DA03-FD52-CB74C8D6D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68E0D-A536-C4BC-AB1E-70C0BD476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EDC0E-8BDE-EB5E-8AA8-D5EF5BF8D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5A974-F0D2-4376-90D7-93B0C78B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C888-C9F3-D094-F72A-B5FCB977F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AFB59-07EB-6FE4-7AAB-41E5928FB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CD7C0-38AD-62F5-4978-E6371172B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1C708-9BAB-9E0A-745B-526F1D43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0E8-5391-B27A-4A5D-18F8CFDA1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88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1012-9D31-FD7E-1CFB-4309A18ED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9BEA3-B56C-A803-471E-8F55F0EA35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C68E-4BB9-8F95-E37B-11C9955D9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99AA5-D69E-0BAB-D0D3-CD0E4CF6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F8BD-A6D0-610D-1CA9-53B73624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39275-4D06-09F6-C143-08D30769A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870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D29F-1636-46C8-4F96-3D1F11346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C27FA-BD1A-269E-C9EC-7F46FD723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0F599-1335-6455-A934-A3A93F3DF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074CEF-76B5-9007-1C3B-261408435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18881-5B0E-7B09-1AF9-1EDDF0E12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3CB6AA-E846-6169-7540-88A48433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27B28-6DE3-88C9-1F3C-D21A8D64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60A47F-4B09-4044-E964-057C768A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3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1D06-CD01-55A6-AB4D-D0E3CEA65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DEC2E-AA48-1B2C-E1CB-F1A0E2BA5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3846C-5E45-E4F2-DB75-5C480EBB0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94EAAB-9649-EDD5-0783-0F19B982A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5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ADE3CB-DE5F-4AED-FB89-2B73F7F29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3EEA7-6481-BB44-50E3-E16D2ECA0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0C695-C55B-FA9F-55A9-24DE94AB2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4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93132-1D35-747A-74B0-D84A1B1E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2D44A-00AD-7ECF-3E10-13D3854CE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8571B-DFD2-12BC-C76B-9BA392908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AE695-DFE9-FC74-10D2-8CEF06B02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36301-7F64-F62E-D74A-80863C914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9B193-C7B6-E422-DC15-C3E917A8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90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E18F-640D-5518-DB38-20325A33A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3F29CE-601D-0558-F989-D5C6D769B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6F3A81-AE60-2E6D-CF6B-E71AD5E32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55DF8-5C80-3577-5E29-0D14120B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D67AE3-83A9-9BCA-F386-60DCBF88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B0B54-9FBA-592D-2CA8-74E9AC068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83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F3B5F-C313-7BF8-E354-3A007BBE7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B161B-30F1-C1BE-1688-0987243E0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9D308-2934-3110-823F-323099E88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A5B1A-C049-8640-B640-1D948F42335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5D577-E73E-5505-EDF6-AB27F7066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4C673-ADA8-8527-CBCA-D7C7182076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85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F69CA-41EB-213D-221D-055D3ADAC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ligand binding to ACE2 and PL-Pro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C8684-5FDE-5DB1-F6AA-6B8EB8289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Jonathan Borowsky, Asa Kalish, and </a:t>
            </a:r>
            <a:r>
              <a:rPr lang="en-US" dirty="0" err="1"/>
              <a:t>Yisheng</a:t>
            </a:r>
            <a:r>
              <a:rPr lang="en-US" dirty="0"/>
              <a:t> Zheng</a:t>
            </a:r>
          </a:p>
          <a:p>
            <a:r>
              <a:rPr lang="en-US"/>
              <a:t>9/22/22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661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76C8C-CDF3-241F-3273-DDE45421A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binding-site RMSF by residue</a:t>
            </a:r>
          </a:p>
        </p:txBody>
      </p:sp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DEC80C9A-5925-9B07-54F6-B86DB808A7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96705"/>
            <a:ext cx="5660936" cy="435230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1F8476-A87C-7B93-83BC-0B4318C49A99}"/>
              </a:ext>
            </a:extLst>
          </p:cNvPr>
          <p:cNvSpPr txBox="1"/>
          <p:nvPr/>
        </p:nvSpPr>
        <p:spPr>
          <a:xfrm>
            <a:off x="1997765" y="2206485"/>
            <a:ext cx="771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Holo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AB2489-4539-D969-EB93-14B836948DF0}"/>
              </a:ext>
            </a:extLst>
          </p:cNvPr>
          <p:cNvSpPr txBox="1"/>
          <p:nvPr/>
        </p:nvSpPr>
        <p:spPr>
          <a:xfrm>
            <a:off x="4412975" y="2206484"/>
            <a:ext cx="686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Apo</a:t>
            </a:r>
          </a:p>
        </p:txBody>
      </p:sp>
    </p:spTree>
    <p:extLst>
      <p:ext uri="{BB962C8B-B14F-4D97-AF65-F5344CB8AC3E}">
        <p14:creationId xmlns:p14="http://schemas.microsoft.com/office/powerpoint/2010/main" val="2943985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ligand-lining residue 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data do not reject the null hypothesis of equal RMSF </a:t>
            </a:r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E5F1E166-E27E-2E28-4427-7E1708495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8" y="1143551"/>
            <a:ext cx="5800830" cy="38672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942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23 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insignificant at alpha = 0.05</a:t>
            </a:r>
          </a:p>
          <a:p>
            <a:endParaRPr lang="en-US" sz="2400" dirty="0"/>
          </a:p>
          <a:p>
            <a:r>
              <a:rPr lang="en-US" dirty="0"/>
              <a:t>*RMSFs were averaged across the atoms in each residue. Counting each atom individually is wrong because they don’t all move independently and thus aren’t independent observations. A more advanced approach might count rotatable bonds</a:t>
            </a:r>
          </a:p>
        </p:txBody>
      </p:sp>
    </p:spTree>
    <p:extLst>
      <p:ext uri="{BB962C8B-B14F-4D97-AF65-F5344CB8AC3E}">
        <p14:creationId xmlns:p14="http://schemas.microsoft.com/office/powerpoint/2010/main" val="191886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340879E-D21E-B3D5-015E-6F4A32A2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9" y="1143551"/>
            <a:ext cx="5800829" cy="38672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non-ligand-lining residues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Very small difference in RMSF</a:t>
            </a:r>
          </a:p>
          <a:p>
            <a:r>
              <a:rPr lang="en-US" dirty="0"/>
              <a:t>Actual significance unclear due to questions of observation independence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942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577 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significant at alpha = 0.05</a:t>
            </a:r>
          </a:p>
          <a:p>
            <a:endParaRPr lang="en-US" sz="2400" dirty="0"/>
          </a:p>
          <a:p>
            <a:r>
              <a:rPr lang="en-US" dirty="0"/>
              <a:t>*many of these are bound into alpha-helices, so the actual number of residues which move independently [with a low energy barrier] is lower</a:t>
            </a:r>
          </a:p>
        </p:txBody>
      </p:sp>
    </p:spTree>
    <p:extLst>
      <p:ext uri="{BB962C8B-B14F-4D97-AF65-F5344CB8AC3E}">
        <p14:creationId xmlns:p14="http://schemas.microsoft.com/office/powerpoint/2010/main" val="1964235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EB51-BA60-8537-0F2F-1004333A3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17D37-6EA1-5640-AD02-7379F25DE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D. E. Shaw Research, "Molecular Dynamics Simulations Related to SARS-CoV-2," D. E. Shaw Research Technical Data, 2020. https://</a:t>
            </a:r>
            <a:r>
              <a:rPr lang="en-US" dirty="0" err="1"/>
              <a:t>www.deshawresearch.com</a:t>
            </a:r>
            <a:r>
              <a:rPr lang="en-US" dirty="0"/>
              <a:t>/downloads/download_trajectory_sarscov2.cgi/ </a:t>
            </a:r>
          </a:p>
        </p:txBody>
      </p:sp>
    </p:spTree>
    <p:extLst>
      <p:ext uri="{BB962C8B-B14F-4D97-AF65-F5344CB8AC3E}">
        <p14:creationId xmlns:p14="http://schemas.microsoft.com/office/powerpoint/2010/main" val="1612200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C19C4-8D5D-A2E1-074B-7DC442BE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D5FA5-5BFC-44F1-B551-9A12A75B5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structural factors contribute to the thermodynamics of ligand binding?</a:t>
            </a:r>
          </a:p>
          <a:p>
            <a:pPr lvl="1"/>
            <a:r>
              <a:rPr lang="en-US" dirty="0"/>
              <a:t>Crystal structures provide some insight into enthalpic and hydrophobic effects</a:t>
            </a:r>
          </a:p>
          <a:p>
            <a:pPr lvl="1"/>
            <a:r>
              <a:rPr lang="en-US" dirty="0"/>
              <a:t>Entropic effects on protein not captured by crystal structure</a:t>
            </a:r>
          </a:p>
          <a:p>
            <a:pPr lvl="1"/>
            <a:r>
              <a:rPr lang="en-US" dirty="0"/>
              <a:t>MD simulations provide insight into dynamics</a:t>
            </a:r>
          </a:p>
          <a:p>
            <a:pPr lvl="2"/>
            <a:endParaRPr lang="en-US" dirty="0"/>
          </a:p>
          <a:p>
            <a:r>
              <a:rPr lang="en-US" dirty="0"/>
              <a:t>We compared ligand-free (apo) and ligand-bound (holo) simulations</a:t>
            </a:r>
          </a:p>
          <a:p>
            <a:pPr lvl="1"/>
            <a:r>
              <a:rPr lang="en-US" dirty="0"/>
              <a:t>Flexibility of ligand-binding residues as proxy for entropic effects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61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8CFBA-44BE-502D-F4A9-2570D180C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18D6C-B2E8-2F2F-1E3A-AFE1515CA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presence of the ligand introduces new steric constraints</a:t>
            </a:r>
          </a:p>
          <a:p>
            <a:r>
              <a:rPr lang="en-US" dirty="0"/>
              <a:t>Protein-ligand interactions such as H-bonds create potential wells which disfavor motion</a:t>
            </a:r>
          </a:p>
          <a:p>
            <a:r>
              <a:rPr lang="en-US" dirty="0"/>
              <a:t>Holo structure is more compact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Ligand-binding residues are less flexible in holo structures compared with apo structures.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78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pic>
        <p:nvPicPr>
          <p:cNvPr id="5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2C0F0A18-BC66-B01A-CC65-935C4DE76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4668" y="1482491"/>
            <a:ext cx="7772400" cy="4806616"/>
          </a:xfrm>
        </p:spPr>
      </p:pic>
      <p:pic>
        <p:nvPicPr>
          <p:cNvPr id="7" name="Picture 6" descr="A picture containing flower, vegetable, plant&#10;&#10;Description automatically generated">
            <a:extLst>
              <a:ext uri="{FF2B5EF4-FFF2-40B4-BE49-F238E27FC236}">
                <a16:creationId xmlns:a16="http://schemas.microsoft.com/office/drawing/2014/main" id="{79500BB3-2CA1-A81E-C37E-B6DDF6B1C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91"/>
            <a:ext cx="7772400" cy="4806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D12D7F-8595-AAB0-D61D-5B96687BEAE6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F4C5A7-C5AA-161C-89F1-58F3B4C736A9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Holo (ligand-bound)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F6CB02-A02F-B170-4F5B-68ED6A586C3A}"/>
              </a:ext>
            </a:extLst>
          </p:cNvPr>
          <p:cNvSpPr txBox="1"/>
          <p:nvPr/>
        </p:nvSpPr>
        <p:spPr>
          <a:xfrm>
            <a:off x="5635713" y="2067339"/>
            <a:ext cx="920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ACE-2</a:t>
            </a:r>
          </a:p>
        </p:txBody>
      </p:sp>
    </p:spTree>
    <p:extLst>
      <p:ext uri="{BB962C8B-B14F-4D97-AF65-F5344CB8AC3E}">
        <p14:creationId xmlns:p14="http://schemas.microsoft.com/office/powerpoint/2010/main" val="2965140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lower&#10;&#10;Description automatically generated">
            <a:extLst>
              <a:ext uri="{FF2B5EF4-FFF2-40B4-BE49-F238E27FC236}">
                <a16:creationId xmlns:a16="http://schemas.microsoft.com/office/drawing/2014/main" id="{17D41E6A-C7CC-E98F-66CD-D65132F3D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4668" y="1482490"/>
            <a:ext cx="7772400" cy="4806615"/>
          </a:xfrm>
          <a:prstGeom prst="rect">
            <a:avLst/>
          </a:prstGeom>
        </p:spPr>
      </p:pic>
      <p:pic>
        <p:nvPicPr>
          <p:cNvPr id="4" name="Picture 3" descr="A picture containing flower, vegetable&#10;&#10;Description automatically generated">
            <a:extLst>
              <a:ext uri="{FF2B5EF4-FFF2-40B4-BE49-F238E27FC236}">
                <a16:creationId xmlns:a16="http://schemas.microsoft.com/office/drawing/2014/main" id="{9782239E-D308-3DBD-4F92-529852730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88"/>
            <a:ext cx="7772400" cy="4806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6B7BD7-7E64-29C3-923B-CF46F7447155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94524C-8DAD-AA79-A851-410DEE19A6EE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Holo (ligand-bound)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45682F-E9DE-60E4-BD4C-5FAFDD6E7DA8}"/>
              </a:ext>
            </a:extLst>
          </p:cNvPr>
          <p:cNvSpPr txBox="1"/>
          <p:nvPr/>
        </p:nvSpPr>
        <p:spPr>
          <a:xfrm>
            <a:off x="5635713" y="2067339"/>
            <a:ext cx="920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ACE-2</a:t>
            </a:r>
          </a:p>
        </p:txBody>
      </p:sp>
    </p:spTree>
    <p:extLst>
      <p:ext uri="{BB962C8B-B14F-4D97-AF65-F5344CB8AC3E}">
        <p14:creationId xmlns:p14="http://schemas.microsoft.com/office/powerpoint/2010/main" val="2600050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90511-639C-686A-5D7A-80D25DFE8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ACE-2 ligand binding site</a:t>
            </a:r>
          </a:p>
        </p:txBody>
      </p:sp>
      <p:pic>
        <p:nvPicPr>
          <p:cNvPr id="7" name="Picture 6" descr="A picture containing light&#10;&#10;Description automatically generated">
            <a:extLst>
              <a:ext uri="{FF2B5EF4-FFF2-40B4-BE49-F238E27FC236}">
                <a16:creationId xmlns:a16="http://schemas.microsoft.com/office/drawing/2014/main" id="{F75ECFB1-DE76-8CD4-BED6-D5B21246C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" r="5318" b="-3"/>
          <a:stretch/>
        </p:blipFill>
        <p:spPr>
          <a:xfrm>
            <a:off x="285490" y="1882340"/>
            <a:ext cx="5385232" cy="3610083"/>
          </a:xfrm>
          <a:prstGeom prst="rect">
            <a:avLst/>
          </a:prstGeom>
        </p:spPr>
      </p:pic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C80DFAE0-B730-454B-BD69-4E056F274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884" b="-3"/>
          <a:stretch/>
        </p:blipFill>
        <p:spPr>
          <a:xfrm>
            <a:off x="6276683" y="1882340"/>
            <a:ext cx="5385232" cy="36100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3F0E62-F497-26A6-B731-82730D8F9188}"/>
              </a:ext>
            </a:extLst>
          </p:cNvPr>
          <p:cNvSpPr txBox="1"/>
          <p:nvPr/>
        </p:nvSpPr>
        <p:spPr>
          <a:xfrm>
            <a:off x="407504" y="5635487"/>
            <a:ext cx="11540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Ligand binding residues:</a:t>
            </a:r>
          </a:p>
          <a:p>
            <a:r>
              <a:rPr lang="en-US" sz="2400" dirty="0"/>
              <a:t>Residues with heavy atoms within 5A of the ligand in the holo simulation starting structure </a:t>
            </a:r>
          </a:p>
        </p:txBody>
      </p:sp>
    </p:spTree>
    <p:extLst>
      <p:ext uri="{BB962C8B-B14F-4D97-AF65-F5344CB8AC3E}">
        <p14:creationId xmlns:p14="http://schemas.microsoft.com/office/powerpoint/2010/main" val="247388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4C68-5673-BBD1-2B47-B537A14EA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8D8A8-D575-456C-F19C-7F13D5E7D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mean square fluctuation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Align each simulation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mean position of each atom over the course of simulation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square displacement from mean in each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Average the square displacements and take the square root</a:t>
            </a:r>
          </a:p>
          <a:p>
            <a:r>
              <a:rPr lang="en-US" dirty="0"/>
              <a:t>Gives an estimate of how flexible atoms are</a:t>
            </a:r>
          </a:p>
        </p:txBody>
      </p:sp>
    </p:spTree>
    <p:extLst>
      <p:ext uri="{BB962C8B-B14F-4D97-AF65-F5344CB8AC3E}">
        <p14:creationId xmlns:p14="http://schemas.microsoft.com/office/powerpoint/2010/main" val="1939917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A702-C1A0-E271-589B-900ADC29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D005C-E089-9B34-77E9-DB11C7E13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632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Hypothesis in terms of RMSF:</a:t>
            </a:r>
          </a:p>
          <a:p>
            <a:pPr marL="0" indent="0">
              <a:buNone/>
            </a:pPr>
            <a:r>
              <a:rPr lang="en-US" dirty="0"/>
              <a:t>Atoms in ligand-binding residues have lower RMSFs in holo structures compared with apo structures.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666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F5DAD-D0CA-3FDA-9DC7-77331A8B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59C7D-294A-3190-4D98-62A0B2D00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PyMOL</a:t>
            </a:r>
            <a:r>
              <a:rPr lang="en-US" dirty="0"/>
              <a:t> used to convert .</a:t>
            </a:r>
            <a:r>
              <a:rPr lang="en-US" dirty="0" err="1"/>
              <a:t>mae</a:t>
            </a:r>
            <a:r>
              <a:rPr lang="en-US" dirty="0"/>
              <a:t> topology files to .</a:t>
            </a:r>
            <a:r>
              <a:rPr lang="en-US" dirty="0" err="1"/>
              <a:t>pdb</a:t>
            </a:r>
            <a:r>
              <a:rPr lang="en-US" dirty="0"/>
              <a:t> format</a:t>
            </a:r>
          </a:p>
          <a:p>
            <a:r>
              <a:rPr lang="en-US" dirty="0" err="1"/>
              <a:t>MDTraj</a:t>
            </a:r>
            <a:r>
              <a:rPr lang="en-US" dirty="0"/>
              <a:t> trajectory analysis library was used to load and process trajectories</a:t>
            </a:r>
          </a:p>
          <a:p>
            <a:pPr lvl="1"/>
            <a:r>
              <a:rPr lang="en-US" dirty="0"/>
              <a:t>RMSF calculation via </a:t>
            </a:r>
            <a:r>
              <a:rPr lang="en-US" dirty="0" err="1"/>
              <a:t>mdtraj.rmsf</a:t>
            </a:r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pPr lvl="1"/>
            <a:r>
              <a:rPr lang="en-US" dirty="0"/>
              <a:t>Could be converted into a general tool to compare binding site RMSF in paired apo-holo simulations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027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1851</TotalTime>
  <Words>528</Words>
  <Application>Microsoft Macintosh PowerPoint</Application>
  <PresentationFormat>Widescreen</PresentationFormat>
  <Paragraphs>69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Effects of ligand binding to ACE2 and PL-Pro</vt:lpstr>
      <vt:lpstr>Questions</vt:lpstr>
      <vt:lpstr>Hypothesis</vt:lpstr>
      <vt:lpstr>Conformational change upon ligand binding</vt:lpstr>
      <vt:lpstr>Conformational change upon ligand binding</vt:lpstr>
      <vt:lpstr>ACE-2 ligand binding site</vt:lpstr>
      <vt:lpstr>RMSF</vt:lpstr>
      <vt:lpstr>Testing the hypothesis</vt:lpstr>
      <vt:lpstr>Software</vt:lpstr>
      <vt:lpstr>Results: binding-site RMSF by residue</vt:lpstr>
      <vt:lpstr>Results: ligand-lining residue RMSF</vt:lpstr>
      <vt:lpstr>Comparison of non-ligand-lining residues</vt:lpstr>
      <vt:lpstr>Bibliography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ligand binding to ACE2</dc:title>
  <dc:creator>Borowsky, Jonathan</dc:creator>
  <cp:lastModifiedBy>Borowsky, Jonathan</cp:lastModifiedBy>
  <cp:revision>40</cp:revision>
  <dcterms:created xsi:type="dcterms:W3CDTF">2022-09-21T17:15:18Z</dcterms:created>
  <dcterms:modified xsi:type="dcterms:W3CDTF">2022-09-23T00:07:13Z</dcterms:modified>
</cp:coreProperties>
</file>

<file path=docProps/thumbnail.jpeg>
</file>